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5"/>
  </p:notesMasterIdLst>
  <p:sldIdLst>
    <p:sldId id="257" r:id="rId3"/>
    <p:sldId id="310" r:id="rId4"/>
    <p:sldId id="259" r:id="rId5"/>
    <p:sldId id="260" r:id="rId6"/>
    <p:sldId id="312" r:id="rId7"/>
    <p:sldId id="273" r:id="rId8"/>
    <p:sldId id="311" r:id="rId9"/>
    <p:sldId id="263" r:id="rId10"/>
    <p:sldId id="264" r:id="rId11"/>
    <p:sldId id="265" r:id="rId12"/>
    <p:sldId id="309" r:id="rId13"/>
    <p:sldId id="304" r:id="rId14"/>
    <p:sldId id="305" r:id="rId15"/>
    <p:sldId id="302" r:id="rId16"/>
    <p:sldId id="303" r:id="rId17"/>
    <p:sldId id="306" r:id="rId18"/>
    <p:sldId id="307" r:id="rId19"/>
    <p:sldId id="308" r:id="rId20"/>
    <p:sldId id="281" r:id="rId21"/>
    <p:sldId id="258" r:id="rId22"/>
    <p:sldId id="290" r:id="rId23"/>
    <p:sldId id="270" r:id="rId24"/>
  </p:sldIdLst>
  <p:sldSz cx="9144000" cy="5143500" type="screen16x9"/>
  <p:notesSz cx="5143500" cy="9144000"/>
  <p:custDataLst>
    <p:tags r:id="rId2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8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36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15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61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5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12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atalog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1805" y="1417320"/>
            <a:ext cx="7496175" cy="775335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800" b="1" kern="0" spc="-45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线上商城系统验收报告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1"/>
          <p:cNvSpPr/>
          <p:nvPr/>
        </p:nvSpPr>
        <p:spPr>
          <a:xfrm>
            <a:off x="1524635" y="2357120"/>
            <a:ext cx="5534025" cy="17106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zh-CN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软工</a:t>
            </a:r>
            <a:r>
              <a:rPr lang="en-US" altLang="zh-CN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8</a:t>
            </a:r>
            <a:r>
              <a:rPr lang="zh-CN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组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zh-CN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开发人员：顾田、邢益鸣、戴威扬、孙龙灵、赵晚甜</a:t>
            </a:r>
            <a:r>
              <a:rPr lang="en-US" altLang="zh-CN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zh-CN" altLang="en-US" sz="16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汇报人员：戴威扬</a:t>
            </a:r>
          </a:p>
          <a:p>
            <a:pPr marL="0" indent="0" algn="l">
              <a:lnSpc>
                <a:spcPts val="2550"/>
              </a:lnSpc>
              <a:buNone/>
            </a:pPr>
            <a:endParaRPr lang="zh-CN" altLang="en-US" sz="16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" pitchFamily="34" charset="0"/>
              <a:ea typeface="Inter" pitchFamily="34" charset="-122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24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7200" y="1485900"/>
            <a:ext cx="4057650" cy="1552575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25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29150" y="1485900"/>
            <a:ext cx="4057650" cy="1552575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25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7200" y="3133725"/>
            <a:ext cx="4067175" cy="1552575"/>
          </a:xfrm>
          <a:prstGeom prst="rect">
            <a:avLst/>
          </a:prstGeom>
        </p:spPr>
      </p:pic>
      <p:pic>
        <p:nvPicPr>
          <p:cNvPr id="6" name="Image 4" descr="https://chandler-ppt.oss-us-west-1.aliyuncs.com/chandler-ppt/theme%2Blayout/05_24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29150" y="3133725"/>
            <a:ext cx="4067175" cy="1552575"/>
          </a:xfrm>
          <a:prstGeom prst="rect">
            <a:avLst/>
          </a:prstGeom>
        </p:spPr>
      </p:pic>
      <p:pic>
        <p:nvPicPr>
          <p:cNvPr id="9" name="Image 7" descr="https://chandler-ppt.oss-us-west-1.aliyuncs.com/pixabay-images/1efcf88e-a575-4caf-8aaf-82cb7c07d5da.jpg"/>
          <p:cNvPicPr>
            <a:picLocks noChangeAspect="1"/>
          </p:cNvPicPr>
          <p:nvPr/>
        </p:nvPicPr>
        <p:blipFill>
          <a:blip r:embed="rId8"/>
          <a:srcRect t="16402" b="16402"/>
          <a:stretch>
            <a:fillRect/>
          </a:stretch>
        </p:blipFill>
        <p:spPr>
          <a:xfrm>
            <a:off x="628650" y="3305175"/>
            <a:ext cx="1800225" cy="1209675"/>
          </a:xfrm>
          <a:prstGeom prst="rect">
            <a:avLst/>
          </a:prstGeom>
        </p:spPr>
      </p:pic>
      <p:pic>
        <p:nvPicPr>
          <p:cNvPr id="10" name="Image 8" descr="https://chandler-ppt.oss-us-west-1.aliyuncs.com/pixabay-images/c6bdb44f-f239-4586-bb0b-0b764a2bb714.png"/>
          <p:cNvPicPr>
            <a:picLocks noChangeAspect="1"/>
          </p:cNvPicPr>
          <p:nvPr/>
        </p:nvPicPr>
        <p:blipFill>
          <a:blip r:embed="rId9"/>
          <a:srcRect t="16402" b="16402"/>
          <a:stretch>
            <a:fillRect/>
          </a:stretch>
        </p:blipFill>
        <p:spPr>
          <a:xfrm>
            <a:off x="4800600" y="3305175"/>
            <a:ext cx="1800225" cy="12096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76250" y="476250"/>
            <a:ext cx="8191500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 err="1">
                <a:solidFill>
                  <a:srgbClr val="96094A"/>
                </a:solidFill>
                <a:latin typeface="+mn-ea"/>
                <a:cs typeface="Inter" pitchFamily="34" charset="-120"/>
              </a:rPr>
              <a:t>设计和实现阶段</a:t>
            </a:r>
            <a:endParaRPr lang="en-US" sz="2700" dirty="0">
              <a:latin typeface="+mn-ea"/>
            </a:endParaRPr>
          </a:p>
        </p:txBody>
      </p:sp>
      <p:sp>
        <p:nvSpPr>
          <p:cNvPr id="12" name="Text 1"/>
          <p:cNvSpPr/>
          <p:nvPr/>
        </p:nvSpPr>
        <p:spPr>
          <a:xfrm>
            <a:off x="2543175" y="1638300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类图和顺序图</a:t>
            </a:r>
            <a:endParaRPr lang="en-US" sz="1600" dirty="0">
              <a:latin typeface="+mn-ea"/>
            </a:endParaRPr>
          </a:p>
        </p:txBody>
      </p:sp>
      <p:sp>
        <p:nvSpPr>
          <p:cNvPr id="13" name="Text 2"/>
          <p:cNvSpPr/>
          <p:nvPr/>
        </p:nvSpPr>
        <p:spPr>
          <a:xfrm>
            <a:off x="2543175" y="2232978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kern="0" spc="-6" dirty="0">
                <a:solidFill>
                  <a:srgbClr val="A56C86"/>
                </a:solidFill>
                <a:latin typeface="+mn-ea"/>
                <a:cs typeface="Inter" pitchFamily="34" charset="-120"/>
              </a:rPr>
              <a:t>     类图描述系统中的类及其属性和方法，顺序图描述对象间的交互顺序和消息传递。确保系统的静态结构和动态交互。</a:t>
            </a:r>
            <a:endParaRPr lang="en-US" sz="1000" dirty="0">
              <a:latin typeface="+mn-ea"/>
            </a:endParaRPr>
          </a:p>
        </p:txBody>
      </p:sp>
      <p:sp>
        <p:nvSpPr>
          <p:cNvPr id="14" name="Text 3"/>
          <p:cNvSpPr/>
          <p:nvPr/>
        </p:nvSpPr>
        <p:spPr>
          <a:xfrm>
            <a:off x="6715125" y="1638300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风险管理计划</a:t>
            </a:r>
            <a:endParaRPr lang="en-US" sz="1600" dirty="0">
              <a:latin typeface="+mn-ea"/>
            </a:endParaRPr>
          </a:p>
        </p:txBody>
      </p:sp>
      <p:sp>
        <p:nvSpPr>
          <p:cNvPr id="15" name="Text 4"/>
          <p:cNvSpPr/>
          <p:nvPr/>
        </p:nvSpPr>
        <p:spPr>
          <a:xfrm>
            <a:off x="6715125" y="2185988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kern="0" spc="-6" dirty="0">
                <a:solidFill>
                  <a:srgbClr val="A56C86"/>
                </a:solidFill>
                <a:latin typeface="+mn-ea"/>
                <a:cs typeface="Inter" pitchFamily="34" charset="-120"/>
              </a:rPr>
              <a:t>     通过识别、分析和应对项目中的潜在风险，制定应对措施。确保项目的顺利进行和高质量交付。</a:t>
            </a:r>
            <a:endParaRPr lang="en-US" sz="1000" dirty="0">
              <a:latin typeface="+mn-ea"/>
            </a:endParaRPr>
          </a:p>
        </p:txBody>
      </p:sp>
      <p:sp>
        <p:nvSpPr>
          <p:cNvPr id="16" name="Text 5"/>
          <p:cNvSpPr/>
          <p:nvPr/>
        </p:nvSpPr>
        <p:spPr>
          <a:xfrm>
            <a:off x="2543175" y="3305175"/>
            <a:ext cx="1983740" cy="5480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持续集成和代码重构</a:t>
            </a:r>
            <a:endParaRPr lang="en-US" sz="1600" dirty="0">
              <a:latin typeface="+mn-ea"/>
            </a:endParaRPr>
          </a:p>
        </p:txBody>
      </p:sp>
      <p:sp>
        <p:nvSpPr>
          <p:cNvPr id="17" name="Text 6"/>
          <p:cNvSpPr/>
          <p:nvPr/>
        </p:nvSpPr>
        <p:spPr>
          <a:xfrm>
            <a:off x="2531110" y="3722052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kern="0" spc="-6" dirty="0">
                <a:solidFill>
                  <a:srgbClr val="A56C86"/>
                </a:solidFill>
                <a:latin typeface="+mn-ea"/>
                <a:cs typeface="Inter" pitchFamily="34" charset="-120"/>
              </a:rPr>
              <a:t>     持续集成确保每次代码更新都不会破坏系统功能，代码重构提升代码可读性和维护性。核心实践确保代码质量和系统稳定性。</a:t>
            </a:r>
            <a:endParaRPr lang="en-US" sz="1000" dirty="0">
              <a:latin typeface="+mn-ea"/>
            </a:endParaRPr>
          </a:p>
        </p:txBody>
      </p:sp>
      <p:sp>
        <p:nvSpPr>
          <p:cNvPr id="18" name="Text 7"/>
          <p:cNvSpPr/>
          <p:nvPr/>
        </p:nvSpPr>
        <p:spPr>
          <a:xfrm>
            <a:off x="6715125" y="3305175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灵活的需求响应</a:t>
            </a:r>
            <a:endParaRPr lang="en-US" sz="1600" dirty="0">
              <a:latin typeface="+mn-ea"/>
            </a:endParaRPr>
          </a:p>
        </p:txBody>
      </p:sp>
      <p:sp>
        <p:nvSpPr>
          <p:cNvPr id="19" name="Text 8"/>
          <p:cNvSpPr/>
          <p:nvPr/>
        </p:nvSpPr>
        <p:spPr>
          <a:xfrm>
            <a:off x="6703060" y="3674269"/>
            <a:ext cx="1800225" cy="547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000" kern="0" spc="-6" dirty="0">
                <a:solidFill>
                  <a:srgbClr val="A56C86"/>
                </a:solidFill>
                <a:latin typeface="+mn-ea"/>
                <a:cs typeface="Inter" pitchFamily="34" charset="-120"/>
              </a:rPr>
              <a:t>     通过极限编程方法快速响应用户需求变化，持续交付高质量软件。频繁用户反馈和改进优化系统性能和用户界面。</a:t>
            </a:r>
            <a:endParaRPr lang="en-US" sz="1000" dirty="0">
              <a:latin typeface="+mn-ea"/>
            </a:endParaRPr>
          </a:p>
        </p:txBody>
      </p:sp>
      <p:pic>
        <p:nvPicPr>
          <p:cNvPr id="20" name="Image 7" descr="https://chandler-ppt.oss-us-west-1.aliyuncs.com/pixabay-images/1efcf88e-a575-4caf-8aaf-82cb7c07d5da.jpg"/>
          <p:cNvPicPr>
            <a:picLocks noChangeAspect="1"/>
          </p:cNvPicPr>
          <p:nvPr/>
        </p:nvPicPr>
        <p:blipFill>
          <a:blip r:embed="rId8"/>
          <a:srcRect t="16402" b="16402"/>
          <a:stretch>
            <a:fillRect/>
          </a:stretch>
        </p:blipFill>
        <p:spPr>
          <a:xfrm>
            <a:off x="4800600" y="1638300"/>
            <a:ext cx="1800225" cy="1209675"/>
          </a:xfrm>
          <a:prstGeom prst="rect">
            <a:avLst/>
          </a:prstGeom>
        </p:spPr>
      </p:pic>
      <p:pic>
        <p:nvPicPr>
          <p:cNvPr id="21" name="Image 8" descr="https://chandler-ppt.oss-us-west-1.aliyuncs.com/pixabay-images/c6bdb44f-f239-4586-bb0b-0b764a2bb714.png"/>
          <p:cNvPicPr>
            <a:picLocks noChangeAspect="1"/>
          </p:cNvPicPr>
          <p:nvPr/>
        </p:nvPicPr>
        <p:blipFill>
          <a:blip r:embed="rId9"/>
          <a:srcRect t="16402" b="16402"/>
          <a:stretch>
            <a:fillRect/>
          </a:stretch>
        </p:blipFill>
        <p:spPr>
          <a:xfrm>
            <a:off x="628650" y="1638300"/>
            <a:ext cx="1800225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40995" y="53889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领域背景和存在问题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1440995" y="1009657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-927893" y="151044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927893" y="218415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1314785" y="2786549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7B5ACD90-A58C-BD3C-F1C8-D61596FAD2CD}"/>
              </a:ext>
            </a:extLst>
          </p:cNvPr>
          <p:cNvSpPr/>
          <p:nvPr/>
        </p:nvSpPr>
        <p:spPr>
          <a:xfrm>
            <a:off x="-2087991" y="329248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046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7829550" cy="68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成员不熟悉前后端开发知识，临近期末任务重。</a:t>
            </a:r>
            <a:endParaRPr lang="en-US" sz="27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9C360-8F8B-867B-ED20-03C8E949D75D}"/>
              </a:ext>
            </a:extLst>
          </p:cNvPr>
          <p:cNvSpPr txBox="1"/>
          <p:nvPr/>
        </p:nvSpPr>
        <p:spPr>
          <a:xfrm>
            <a:off x="531495" y="1384637"/>
            <a:ext cx="7928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解决方法：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调整开发计划，开发阶段先开发首页、下单功能、购物车功能等核心功能。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边开发边学习，先尝试实现功能，遇到问题再查看教程和文档。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前后端开发同时进行。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3095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7829550" cy="68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成员不熟悉前后端开发知识，临近期末任务重。</a:t>
            </a:r>
            <a:endParaRPr lang="en-US" sz="27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9C360-8F8B-867B-ED20-03C8E949D75D}"/>
              </a:ext>
            </a:extLst>
          </p:cNvPr>
          <p:cNvSpPr txBox="1"/>
          <p:nvPr/>
        </p:nvSpPr>
        <p:spPr>
          <a:xfrm>
            <a:off x="476250" y="934283"/>
            <a:ext cx="7928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在</a:t>
            </a:r>
            <a:r>
              <a:rPr lang="en-US" altLang="zh-CN" sz="2000" dirty="0" err="1"/>
              <a:t>Github</a:t>
            </a:r>
            <a:r>
              <a:rPr lang="zh-CN" altLang="en-US" sz="2000" dirty="0"/>
              <a:t>仓库中添加相关教程方便查看。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DB796F-BF76-5233-89D9-8C8CD7AB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244" y="1706880"/>
            <a:ext cx="6791511" cy="282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两种编码风格：</a:t>
            </a:r>
            <a:r>
              <a:rPr lang="en-US" altLang="zh-CN" sz="2700" b="1" dirty="0"/>
              <a:t>Vue2</a:t>
            </a:r>
            <a:r>
              <a:rPr lang="zh-CN" altLang="en-US" sz="2700" b="1" dirty="0"/>
              <a:t>和</a:t>
            </a:r>
            <a:r>
              <a:rPr lang="en-US" altLang="zh-CN" sz="2700" b="1" dirty="0"/>
              <a:t>Vue3</a:t>
            </a:r>
            <a:endParaRPr lang="en-US" sz="27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E1E4B1-4FCF-0B42-7291-BA5CF6F4B0ED}"/>
              </a:ext>
            </a:extLst>
          </p:cNvPr>
          <p:cNvSpPr txBox="1"/>
          <p:nvPr/>
        </p:nvSpPr>
        <p:spPr>
          <a:xfrm>
            <a:off x="440055" y="3886884"/>
            <a:ext cx="8263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前端开发过程中，不同开发成员选择了不同版本</a:t>
            </a:r>
            <a:r>
              <a:rPr lang="en-US" altLang="zh-CN" sz="2000" dirty="0"/>
              <a:t>Vue</a:t>
            </a:r>
            <a:r>
              <a:rPr lang="zh-CN" altLang="en-US" sz="2000" dirty="0"/>
              <a:t>的代码样式。虽然能正确运行，但是在最后整合页面时不易理解代码。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6B26C6C-C1AA-961A-DAB2-CB33F21DD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551" y="1038939"/>
            <a:ext cx="3554298" cy="23329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B3FDBA-BABA-C390-58AA-E2F3725B5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8" y="1038939"/>
            <a:ext cx="3353965" cy="233291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B973793-0376-F459-A271-A5E3548410A0}"/>
              </a:ext>
            </a:extLst>
          </p:cNvPr>
          <p:cNvSpPr txBox="1"/>
          <p:nvPr/>
        </p:nvSpPr>
        <p:spPr>
          <a:xfrm>
            <a:off x="1737360" y="3444701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OPTION API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4B201D-E918-64C5-9ADE-D3BCD228A39E}"/>
              </a:ext>
            </a:extLst>
          </p:cNvPr>
          <p:cNvSpPr txBox="1"/>
          <p:nvPr/>
        </p:nvSpPr>
        <p:spPr>
          <a:xfrm>
            <a:off x="5400962" y="3444701"/>
            <a:ext cx="19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COMPOSITION 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93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两种编码风格：</a:t>
            </a:r>
            <a:r>
              <a:rPr lang="en-US" altLang="zh-CN" sz="2700" b="1" dirty="0"/>
              <a:t>Vue2</a:t>
            </a:r>
            <a:r>
              <a:rPr lang="zh-CN" altLang="en-US" sz="2700" b="1" dirty="0"/>
              <a:t>和</a:t>
            </a:r>
            <a:r>
              <a:rPr lang="en-US" altLang="zh-CN" sz="2700" b="1" dirty="0"/>
              <a:t>Vue3</a:t>
            </a:r>
            <a:endParaRPr lang="en-US" sz="27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9C360-8F8B-867B-ED20-03C8E949D75D}"/>
              </a:ext>
            </a:extLst>
          </p:cNvPr>
          <p:cNvSpPr txBox="1"/>
          <p:nvPr/>
        </p:nvSpPr>
        <p:spPr>
          <a:xfrm>
            <a:off x="531495" y="1384637"/>
            <a:ext cx="792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解决方法：</a:t>
            </a:r>
            <a:endParaRPr lang="en-US" altLang="zh-CN" sz="2000" dirty="0"/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有必要时，小组成员自行查看另一种</a:t>
            </a:r>
            <a:r>
              <a:rPr lang="en-US" altLang="zh-CN" sz="2000" dirty="0"/>
              <a:t>API</a:t>
            </a:r>
            <a:r>
              <a:rPr lang="zh-CN" altLang="en-US" sz="2000" dirty="0"/>
              <a:t>风格的相关文档或博客理解代码，必要时借助</a:t>
            </a:r>
            <a:r>
              <a:rPr lang="en-US" altLang="zh-CN" sz="2000" dirty="0"/>
              <a:t>ChatGPT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在之后的开发中应提前约定使用的代码风格。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1883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数据库配置问题</a:t>
            </a:r>
            <a:endParaRPr lang="en-US" sz="27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9C360-8F8B-867B-ED20-03C8E949D75D}"/>
              </a:ext>
            </a:extLst>
          </p:cNvPr>
          <p:cNvSpPr txBox="1"/>
          <p:nvPr/>
        </p:nvSpPr>
        <p:spPr>
          <a:xfrm>
            <a:off x="531495" y="1123950"/>
            <a:ext cx="79286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使用本地数据库开发时，多名成员在数据库连接上遇到问题。后端项目运行后不能正确访问数据库。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解决方法：在华为云购买一个数据库服务器，开发时共用一个数据库。</a:t>
            </a:r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35E246-4D66-09D5-89D3-F5BCC313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62" y="2881801"/>
            <a:ext cx="6131876" cy="19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762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zh-CN" altLang="en-US" sz="2700" b="1" dirty="0"/>
              <a:t>后端数据处理逻辑复杂</a:t>
            </a:r>
            <a:endParaRPr lang="en-US" sz="27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9C360-8F8B-867B-ED20-03C8E949D75D}"/>
              </a:ext>
            </a:extLst>
          </p:cNvPr>
          <p:cNvSpPr txBox="1"/>
          <p:nvPr/>
        </p:nvSpPr>
        <p:spPr>
          <a:xfrm>
            <a:off x="531495" y="1123950"/>
            <a:ext cx="7928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后端在订单的处理上遇到问题。提交订单需要更新商品库存并计算商品总价，逻辑较为复杂。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解决方法：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的异步编程。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F7AB45-D220-8047-6A30-FCC96579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7389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6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40995" y="456383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领域背景和存在问题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1440995" y="942158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-948064" y="1427933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1583726" y="1913708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440726" y="2606408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15D40F-9E22-281A-8960-98AFA3242857}"/>
              </a:ext>
            </a:extLst>
          </p:cNvPr>
          <p:cNvSpPr/>
          <p:nvPr/>
        </p:nvSpPr>
        <p:spPr>
          <a:xfrm>
            <a:off x="-2040926" y="3173496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898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71575" y="233362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zh-CN" altLang="en-US" sz="315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系统功能演示</a:t>
            </a:r>
            <a:endParaRPr lang="en-US" altLang="zh-CN" sz="315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ts val="3825"/>
              </a:lnSpc>
              <a:buNone/>
            </a:pPr>
            <a:r>
              <a:rPr lang="en-US" sz="315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http://34.81.194.255/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735024" y="693536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领域背景和存在问题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1440995" y="1185046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-955201" y="173478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1568003" y="2257029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1314785" y="2786549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15D40F-9E22-281A-8960-98AFA3242857}"/>
              </a:ext>
            </a:extLst>
          </p:cNvPr>
          <p:cNvSpPr/>
          <p:nvPr/>
        </p:nvSpPr>
        <p:spPr>
          <a:xfrm>
            <a:off x="-2067820" y="327232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0262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40995" y="65916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1 领域背景和存在问题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1440995" y="1185046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-941341" y="173478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1570279" y="224875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1314785" y="2786549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15D40F-9E22-281A-8960-98AFA3242857}"/>
              </a:ext>
            </a:extLst>
          </p:cNvPr>
          <p:cNvSpPr/>
          <p:nvPr/>
        </p:nvSpPr>
        <p:spPr>
          <a:xfrm>
            <a:off x="-1731644" y="3413435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6250" y="1495425"/>
            <a:ext cx="2628900" cy="3185160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04.sv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57550" y="1495425"/>
            <a:ext cx="2628900" cy="3159125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38850" y="1495425"/>
            <a:ext cx="2628900" cy="315912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67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01</a:t>
            </a:r>
            <a:endParaRPr lang="en-US" sz="3300" dirty="0">
              <a:latin typeface="+mn-ea"/>
            </a:endParaRPr>
          </a:p>
        </p:txBody>
      </p:sp>
      <p:sp>
        <p:nvSpPr>
          <p:cNvPr id="8" name="Text 2"/>
          <p:cNvSpPr/>
          <p:nvPr/>
        </p:nvSpPr>
        <p:spPr>
          <a:xfrm>
            <a:off x="6667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开发过程概述</a:t>
            </a:r>
          </a:p>
        </p:txBody>
      </p:sp>
      <p:sp>
        <p:nvSpPr>
          <p:cNvPr id="9" name="Text 3"/>
          <p:cNvSpPr/>
          <p:nvPr/>
        </p:nvSpPr>
        <p:spPr>
          <a:xfrm>
            <a:off x="666750" y="2905760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采用了极限编程（Extreme Programming，XP）模型，确保高效的开发流程和灵活的需求响应能力。</a:t>
            </a: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  <a:sym typeface="+mn-ea"/>
              </a:rPr>
              <a:t>定期会议和结对编程提高代码质量和效率。</a:t>
            </a:r>
            <a:endParaRPr lang="en-US" sz="1200" kern="0" spc="-9" dirty="0">
              <a:solidFill>
                <a:srgbClr val="FFFFFF"/>
              </a:solidFill>
              <a:latin typeface="+mn-ea"/>
              <a:cs typeface="Inter" pitchFamily="34" charset="-120"/>
            </a:endParaRPr>
          </a:p>
          <a:p>
            <a:pPr marL="0" indent="0" algn="l">
              <a:lnSpc>
                <a:spcPts val="135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</a:t>
            </a: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  <a:sym typeface="+mn-ea"/>
              </a:rPr>
              <a:t>使用Git进行版本控制，使用QQ群进行日常沟通。文档管理和共享确保所有成员方便访问和更新项目文档。</a:t>
            </a:r>
            <a:endParaRPr lang="en-US" sz="1200" kern="0" spc="-9" dirty="0">
              <a:solidFill>
                <a:srgbClr val="FFFFFF"/>
              </a:solidFill>
              <a:latin typeface="+mn-ea"/>
              <a:cs typeface="Inter" pitchFamily="34" charset="-12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34480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02</a:t>
            </a:r>
            <a:endParaRPr lang="en-US" sz="3300" dirty="0">
              <a:latin typeface="+mn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4480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zh-CN" alt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界面改进</a:t>
            </a:r>
          </a:p>
        </p:txBody>
      </p:sp>
      <p:sp>
        <p:nvSpPr>
          <p:cNvPr id="12" name="Text 6"/>
          <p:cNvSpPr/>
          <p:nvPr/>
        </p:nvSpPr>
        <p:spPr>
          <a:xfrm>
            <a:off x="3448050" y="2905125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</a:t>
            </a:r>
            <a:r>
              <a:rPr lang="zh-CN" alt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目前界面较为简单，后续可以持续完善美化界面从而提高用户使用体验感。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</a:t>
            </a:r>
            <a:r>
              <a:rPr lang="zh-CN" alt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此外，</a:t>
            </a: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需考虑用户高频需求，避免关键功能被隐藏，提高用户体验。</a:t>
            </a:r>
          </a:p>
        </p:txBody>
      </p:sp>
      <p:sp>
        <p:nvSpPr>
          <p:cNvPr id="13" name="Text 7"/>
          <p:cNvSpPr/>
          <p:nvPr/>
        </p:nvSpPr>
        <p:spPr>
          <a:xfrm>
            <a:off x="62293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03</a:t>
            </a:r>
            <a:endParaRPr lang="en-US" sz="3300" dirty="0">
              <a:latin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229350" y="2905125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200" kern="0" spc="-9" dirty="0">
                <a:solidFill>
                  <a:srgbClr val="FFFFFF"/>
                </a:solidFill>
                <a:latin typeface="+mn-ea"/>
                <a:cs typeface="Inter" pitchFamily="34" charset="-120"/>
                <a:sym typeface="+mn-ea"/>
              </a:rPr>
              <a:t>     </a:t>
            </a:r>
            <a:r>
              <a:rPr lang="zh-CN" alt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  <a:sym typeface="+mn-ea"/>
              </a:rPr>
              <a:t>目前功能</a:t>
            </a:r>
            <a:r>
              <a:rPr lang="zh-CN" sz="1200" kern="0" spc="-9" dirty="0">
                <a:solidFill>
                  <a:srgbClr val="FFFFFF"/>
                </a:solidFill>
                <a:latin typeface="+mn-ea"/>
                <a:cs typeface="Inter" pitchFamily="34" charset="-120"/>
                <a:sym typeface="+mn-ea"/>
              </a:rPr>
              <a:t>只实现了消费者方面的商城系统功能，后续可以持续添加商家、客服以及管理员的功能</a:t>
            </a: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</a:t>
            </a:r>
            <a:r>
              <a:rPr lang="zh-CN" alt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此外，目前的支付系统较为简陋，后续可以考虑如何添加更多的支付方式，为用户提供更多选择。</a:t>
            </a:r>
          </a:p>
        </p:txBody>
      </p:sp>
      <p:sp>
        <p:nvSpPr>
          <p:cNvPr id="16" name="Text 0"/>
          <p:cNvSpPr/>
          <p:nvPr/>
        </p:nvSpPr>
        <p:spPr>
          <a:xfrm>
            <a:off x="3629660" y="476250"/>
            <a:ext cx="1621155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>
                <a:solidFill>
                  <a:srgbClr val="96094A"/>
                </a:solidFill>
                <a:latin typeface="+mn-ea"/>
                <a:cs typeface="Inter" pitchFamily="34" charset="-120"/>
              </a:rPr>
              <a:t>开发总结</a:t>
            </a:r>
            <a:endParaRPr lang="en-US" sz="2700" dirty="0">
              <a:latin typeface="+mn-ea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37FEDEAB-6518-976B-6D9D-9E75A9E619D0}"/>
              </a:ext>
            </a:extLst>
          </p:cNvPr>
          <p:cNvSpPr/>
          <p:nvPr/>
        </p:nvSpPr>
        <p:spPr>
          <a:xfrm>
            <a:off x="6229350" y="2440306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zh-CN" alt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功能改进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260697-5FD0-4536-7C9E-B5263E3F3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" y="0"/>
            <a:ext cx="91270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ending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71575" y="2228850"/>
            <a:ext cx="6800850" cy="6905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440"/>
              </a:lnSpc>
              <a:buNone/>
            </a:pPr>
            <a:r>
              <a:rPr lang="en-US" sz="6600" b="1" kern="0" spc="-45" dirty="0">
                <a:solidFill>
                  <a:srgbClr val="FFED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6250" y="1495425"/>
            <a:ext cx="2628900" cy="3095625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04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57550" y="1495425"/>
            <a:ext cx="2628900" cy="3095625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38850" y="1495425"/>
            <a:ext cx="2628900" cy="30956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6250" y="476250"/>
            <a:ext cx="8191500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>
                <a:solidFill>
                  <a:srgbClr val="96094A"/>
                </a:solidFill>
                <a:latin typeface="+mn-ea"/>
                <a:cs typeface="Inter" pitchFamily="34" charset="-120"/>
              </a:rPr>
              <a:t>电子商务的迅猛发展</a:t>
            </a:r>
            <a:endParaRPr lang="en-US" sz="2700" dirty="0">
              <a:latin typeface="+mn-ea"/>
            </a:endParaRPr>
          </a:p>
        </p:txBody>
      </p:sp>
      <p:sp>
        <p:nvSpPr>
          <p:cNvPr id="7" name="Text 1"/>
          <p:cNvSpPr/>
          <p:nvPr/>
        </p:nvSpPr>
        <p:spPr>
          <a:xfrm>
            <a:off x="6667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01</a:t>
            </a:r>
            <a:endParaRPr lang="en-US" sz="3300" dirty="0">
              <a:latin typeface="+mn-ea"/>
            </a:endParaRPr>
          </a:p>
        </p:txBody>
      </p:sp>
      <p:sp>
        <p:nvSpPr>
          <p:cNvPr id="8" name="Text 2"/>
          <p:cNvSpPr/>
          <p:nvPr/>
        </p:nvSpPr>
        <p:spPr>
          <a:xfrm>
            <a:off x="6667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20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全球电子商务概述</a:t>
            </a:r>
            <a:endParaRPr lang="en-US" sz="2000" dirty="0">
              <a:latin typeface="+mn-ea"/>
            </a:endParaRPr>
          </a:p>
        </p:txBody>
      </p:sp>
      <p:sp>
        <p:nvSpPr>
          <p:cNvPr id="9" name="Text 3"/>
          <p:cNvSpPr/>
          <p:nvPr/>
        </p:nvSpPr>
        <p:spPr>
          <a:xfrm>
            <a:off x="666750" y="2680970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电子商务在全球范围内迅猛发展，特别是在互联网普及率高的地区。电子商务平台提供便捷的购物方式，涵盖广泛的商品种类。</a:t>
            </a:r>
          </a:p>
        </p:txBody>
      </p:sp>
      <p:sp>
        <p:nvSpPr>
          <p:cNvPr id="10" name="Text 4"/>
          <p:cNvSpPr/>
          <p:nvPr/>
        </p:nvSpPr>
        <p:spPr>
          <a:xfrm>
            <a:off x="34480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02</a:t>
            </a:r>
            <a:endParaRPr lang="en-US" sz="3300" dirty="0">
              <a:latin typeface="+mn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448050" y="2271078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20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知名平台的影响</a:t>
            </a:r>
            <a:endParaRPr lang="en-US" sz="2000" dirty="0">
              <a:latin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3448050" y="2680970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亚马逊、阿里巴巴和京东等平台不仅改变了购物方式，还推动了物流和支付等相关行业的发展。它们为消费者提供了更广泛的选择。</a:t>
            </a:r>
            <a:endParaRPr lang="en-US" sz="1200" dirty="0">
              <a:latin typeface="+mn-ea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293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03</a:t>
            </a:r>
            <a:endParaRPr lang="en-US" sz="3300" dirty="0">
              <a:latin typeface="+mn-e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2293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20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线上商城的优势</a:t>
            </a:r>
            <a:endParaRPr lang="en-US" sz="2000" dirty="0">
              <a:latin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229350" y="2680970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线上商城系统适用于各行各业，为商家提供了便捷的销售渠道。消费者可以通过互联网轻松浏览和购买商品。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36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7235" y="1557020"/>
            <a:ext cx="1700213" cy="2743200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37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09528" y="1557020"/>
            <a:ext cx="1700213" cy="2743200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36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80873" y="1557020"/>
            <a:ext cx="1700213" cy="2743200"/>
          </a:xfrm>
          <a:prstGeom prst="rect">
            <a:avLst/>
          </a:prstGeom>
        </p:spPr>
      </p:pic>
      <p:pic>
        <p:nvPicPr>
          <p:cNvPr id="6" name="Image 4" descr="https://chandler-ppt.oss-us-west-1.aliyuncs.com/pixabay-images/457d4946-46b5-4dac-9a56-dd27d04d75f8.jpg"/>
          <p:cNvPicPr>
            <a:picLocks noChangeAspect="1"/>
          </p:cNvPicPr>
          <p:nvPr/>
        </p:nvPicPr>
        <p:blipFill>
          <a:blip r:embed="rId8"/>
          <a:srcRect l="22963" r="22963"/>
          <a:stretch>
            <a:fillRect/>
          </a:stretch>
        </p:blipFill>
        <p:spPr>
          <a:xfrm>
            <a:off x="0" y="0"/>
            <a:ext cx="2781300" cy="51435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32575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>
                <a:solidFill>
                  <a:srgbClr val="96094A"/>
                </a:solidFill>
                <a:latin typeface="+mn-ea"/>
                <a:cs typeface="Inter" pitchFamily="34" charset="-120"/>
              </a:rPr>
              <a:t>当前线上商城系统的问题</a:t>
            </a:r>
            <a:endParaRPr lang="en-US" sz="2700" dirty="0">
              <a:latin typeface="+mn-ea"/>
            </a:endParaRPr>
          </a:p>
        </p:txBody>
      </p:sp>
      <p:sp>
        <p:nvSpPr>
          <p:cNvPr id="8" name="Text 1"/>
          <p:cNvSpPr/>
          <p:nvPr/>
        </p:nvSpPr>
        <p:spPr>
          <a:xfrm>
            <a:off x="3414395" y="1836420"/>
            <a:ext cx="1524000" cy="319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4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推荐页面冗长繁琐</a:t>
            </a:r>
            <a:endParaRPr lang="en-US" sz="1400" dirty="0">
              <a:latin typeface="+mn-ea"/>
            </a:endParaRPr>
          </a:p>
        </p:txBody>
      </p:sp>
      <p:sp>
        <p:nvSpPr>
          <p:cNvPr id="9" name="Text 2"/>
          <p:cNvSpPr/>
          <p:nvPr/>
        </p:nvSpPr>
        <p:spPr>
          <a:xfrm>
            <a:off x="3462020" y="2278380"/>
            <a:ext cx="1319213" cy="1524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kern="0" spc="-8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许多线上商城首页堆砌大量推荐商品，页面显得冗长且杂乱无章。用户需要不断滚动页面，浏览效率低。</a:t>
            </a:r>
            <a:endParaRPr lang="en-US" sz="1000" dirty="0">
              <a:latin typeface="+mn-ea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215097" y="1831022"/>
            <a:ext cx="1680210" cy="308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zh-CN" altLang="en-US" sz="14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用户操作路径复杂</a:t>
            </a:r>
            <a:endParaRPr lang="en-US" sz="1400" dirty="0">
              <a:latin typeface="+mn-ea"/>
            </a:endParaRPr>
          </a:p>
        </p:txBody>
      </p:sp>
      <p:sp>
        <p:nvSpPr>
          <p:cNvPr id="11" name="Text 4"/>
          <p:cNvSpPr/>
          <p:nvPr/>
        </p:nvSpPr>
        <p:spPr>
          <a:xfrm>
            <a:off x="5314633" y="2278380"/>
            <a:ext cx="1319213" cy="1524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000" kern="0" spc="-8" dirty="0">
                <a:solidFill>
                  <a:srgbClr val="FFFFFF"/>
                </a:solidFill>
                <a:latin typeface="+mn-ea"/>
                <a:cs typeface="Inter" pitchFamily="34" charset="-120"/>
              </a:rPr>
              <a:t>没有充分为用户考虑，导致用户在完成购物流程时需要进行多次点击和页面跳转，操作路径复杂。</a:t>
            </a:r>
            <a:endParaRPr lang="en-US" sz="1000" dirty="0">
              <a:latin typeface="+mn-ea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138035" y="1825625"/>
            <a:ext cx="1319530" cy="3194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4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信息呈现不清晰</a:t>
            </a:r>
            <a:endParaRPr lang="en-US" sz="1400" dirty="0">
              <a:latin typeface="+mn-ea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168198" y="2248535"/>
            <a:ext cx="1319213" cy="1524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kern="0" spc="-8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商品信息描述复杂冗长，用户需要仔细阅读才能获取关键信息。信息不清晰导致用户无法迅速了解商品特点。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40995" y="579236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领域背景和存在问题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728300" y="1205139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-927894" y="173478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1543385" y="225690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1314785" y="2786549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7015D40F-9E22-281A-8960-98AFA3242857}"/>
              </a:ext>
            </a:extLst>
          </p:cNvPr>
          <p:cNvSpPr/>
          <p:nvPr/>
        </p:nvSpPr>
        <p:spPr>
          <a:xfrm>
            <a:off x="-2067821" y="327232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267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33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6250" y="3490913"/>
            <a:ext cx="2628900" cy="9525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33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57550" y="3490913"/>
            <a:ext cx="2628900" cy="9525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33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38850" y="3490913"/>
            <a:ext cx="2628900" cy="9525"/>
          </a:xfrm>
          <a:prstGeom prst="rect">
            <a:avLst/>
          </a:prstGeom>
        </p:spPr>
      </p:pic>
      <p:pic>
        <p:nvPicPr>
          <p:cNvPr id="6" name="Image 4" descr="https://chandler-ppt.oss-us-west-1.aliyuncs.com/pixabay-images/046473a1-798b-4c0a-b9fb-a6634de6e729.jpg"/>
          <p:cNvPicPr>
            <a:picLocks noChangeAspect="1"/>
          </p:cNvPicPr>
          <p:nvPr/>
        </p:nvPicPr>
        <p:blipFill>
          <a:blip r:embed="rId6"/>
          <a:srcRect t="25362" b="25362"/>
          <a:stretch>
            <a:fillRect/>
          </a:stretch>
        </p:blipFill>
        <p:spPr>
          <a:xfrm>
            <a:off x="476250" y="1485900"/>
            <a:ext cx="2628900" cy="1295400"/>
          </a:xfrm>
          <a:prstGeom prst="rect">
            <a:avLst/>
          </a:prstGeom>
        </p:spPr>
      </p:pic>
      <p:pic>
        <p:nvPicPr>
          <p:cNvPr id="7" name="Image 5" descr="https://chandler-ppt.oss-us-west-1.aliyuncs.com/pixabay-images/f8876314-0b59-4bfa-80c7-af14eb6fc1bc.png"/>
          <p:cNvPicPr>
            <a:picLocks noChangeAspect="1"/>
          </p:cNvPicPr>
          <p:nvPr/>
        </p:nvPicPr>
        <p:blipFill>
          <a:blip r:embed="rId7"/>
          <a:srcRect t="25362" b="25362"/>
          <a:stretch>
            <a:fillRect/>
          </a:stretch>
        </p:blipFill>
        <p:spPr>
          <a:xfrm>
            <a:off x="3257550" y="1485900"/>
            <a:ext cx="2628900" cy="1295400"/>
          </a:xfrm>
          <a:prstGeom prst="rect">
            <a:avLst/>
          </a:prstGeom>
        </p:spPr>
      </p:pic>
      <p:pic>
        <p:nvPicPr>
          <p:cNvPr id="8" name="Image 6" descr="https://chandler-ppt.oss-us-west-1.aliyuncs.com/pixabay-images/26560f40-c216-4ffe-86d9-7e75d0ef7dfa.png"/>
          <p:cNvPicPr>
            <a:picLocks noChangeAspect="1"/>
          </p:cNvPicPr>
          <p:nvPr/>
        </p:nvPicPr>
        <p:blipFill>
          <a:blip r:embed="rId8"/>
          <a:srcRect t="25362" b="25362"/>
          <a:stretch>
            <a:fillRect/>
          </a:stretch>
        </p:blipFill>
        <p:spPr>
          <a:xfrm>
            <a:off x="6038850" y="1485900"/>
            <a:ext cx="2628900" cy="12954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476250" y="476250"/>
            <a:ext cx="8191500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altLang="zh-CN" sz="2700" b="1" kern="0" spc="-27" dirty="0">
                <a:solidFill>
                  <a:srgbClr val="96094A"/>
                </a:solidFill>
                <a:latin typeface="+mn-ea"/>
                <a:cs typeface="Inter" pitchFamily="34" charset="-120"/>
              </a:rPr>
              <a:t>2 </a:t>
            </a:r>
            <a:r>
              <a:rPr lang="zh-CN" altLang="en-US" sz="2700" b="1" kern="0" spc="-27" dirty="0">
                <a:solidFill>
                  <a:srgbClr val="96094A"/>
                </a:solidFill>
                <a:latin typeface="+mn-ea"/>
                <a:cs typeface="Inter" pitchFamily="34" charset="-120"/>
              </a:rPr>
              <a:t>用户需求及系统目标</a:t>
            </a:r>
            <a:endParaRPr lang="en-US" sz="2700" dirty="0">
              <a:latin typeface="+mn-ea"/>
            </a:endParaRPr>
          </a:p>
        </p:txBody>
      </p:sp>
      <p:sp>
        <p:nvSpPr>
          <p:cNvPr id="10" name="Text 1"/>
          <p:cNvSpPr/>
          <p:nvPr/>
        </p:nvSpPr>
        <p:spPr>
          <a:xfrm>
            <a:off x="476250" y="2857500"/>
            <a:ext cx="2628900" cy="340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简洁清晰的界面</a:t>
            </a:r>
            <a:endParaRPr lang="en-US" dirty="0">
              <a:latin typeface="+mn-ea"/>
            </a:endParaRPr>
          </a:p>
        </p:txBody>
      </p:sp>
      <p:sp>
        <p:nvSpPr>
          <p:cNvPr id="11" name="Text 2"/>
          <p:cNvSpPr/>
          <p:nvPr/>
        </p:nvSpPr>
        <p:spPr>
          <a:xfrm>
            <a:off x="476250" y="3567113"/>
            <a:ext cx="2628900" cy="1100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8" dirty="0">
                <a:solidFill>
                  <a:srgbClr val="96094A"/>
                </a:solidFill>
                <a:latin typeface="+mn-ea"/>
                <a:cs typeface="Inter" pitchFamily="34" charset="-120"/>
              </a:rPr>
              <a:t>     用户希望商城界面简洁明了，信息呈现清晰，能够快速找到所需商品和功能。</a:t>
            </a:r>
            <a:endParaRPr lang="en-US" sz="1200" dirty="0">
              <a:latin typeface="+mn-ea"/>
            </a:endParaRPr>
          </a:p>
        </p:txBody>
      </p:sp>
      <p:sp>
        <p:nvSpPr>
          <p:cNvPr id="12" name="Text 3"/>
          <p:cNvSpPr/>
          <p:nvPr/>
        </p:nvSpPr>
        <p:spPr>
          <a:xfrm>
            <a:off x="3257550" y="2857500"/>
            <a:ext cx="2628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高效搜索导航</a:t>
            </a:r>
            <a:endParaRPr lang="en-US" dirty="0">
              <a:latin typeface="+mn-ea"/>
            </a:endParaRPr>
          </a:p>
        </p:txBody>
      </p:sp>
      <p:sp>
        <p:nvSpPr>
          <p:cNvPr id="13" name="Text 4"/>
          <p:cNvSpPr/>
          <p:nvPr/>
        </p:nvSpPr>
        <p:spPr>
          <a:xfrm>
            <a:off x="3257550" y="3567113"/>
            <a:ext cx="2628900" cy="1100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8" dirty="0">
                <a:solidFill>
                  <a:srgbClr val="96094A"/>
                </a:solidFill>
                <a:latin typeface="+mn-ea"/>
                <a:cs typeface="Inter" pitchFamily="34" charset="-120"/>
              </a:rPr>
              <a:t>     用户希望能够快速搜索到所需商品，并通过简便的导航找到感兴趣的商品类别。</a:t>
            </a:r>
            <a:endParaRPr lang="en-US" sz="1200" dirty="0">
              <a:latin typeface="+mn-ea"/>
            </a:endParaRPr>
          </a:p>
        </p:txBody>
      </p:sp>
      <p:sp>
        <p:nvSpPr>
          <p:cNvPr id="14" name="Text 5"/>
          <p:cNvSpPr/>
          <p:nvPr/>
        </p:nvSpPr>
        <p:spPr>
          <a:xfrm>
            <a:off x="6038850" y="2857500"/>
            <a:ext cx="2628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96094A"/>
                </a:solidFill>
                <a:latin typeface="+mn-ea"/>
                <a:cs typeface="Inter" pitchFamily="34" charset="-120"/>
              </a:rPr>
              <a:t>便捷购物流程</a:t>
            </a:r>
            <a:endParaRPr lang="en-US" dirty="0">
              <a:latin typeface="+mn-ea"/>
            </a:endParaRPr>
          </a:p>
        </p:txBody>
      </p:sp>
      <p:sp>
        <p:nvSpPr>
          <p:cNvPr id="15" name="Text 6"/>
          <p:cNvSpPr/>
          <p:nvPr/>
        </p:nvSpPr>
        <p:spPr>
          <a:xfrm>
            <a:off x="6038850" y="3567113"/>
            <a:ext cx="2628900" cy="1100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00" kern="0" spc="-8" dirty="0">
                <a:solidFill>
                  <a:srgbClr val="96094A"/>
                </a:solidFill>
                <a:latin typeface="+mn-ea"/>
                <a:cs typeface="Inter" pitchFamily="34" charset="-120"/>
              </a:rPr>
              <a:t>     用户希望购物流程简单流畅，包括商品选择、加入购物车、订单确认和支付等环节。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chapter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40995" y="586141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领域背景和存在问题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7D53486-C2D5-D26A-4878-1EF77C7916C6}"/>
              </a:ext>
            </a:extLst>
          </p:cNvPr>
          <p:cNvSpPr/>
          <p:nvPr/>
        </p:nvSpPr>
        <p:spPr>
          <a:xfrm>
            <a:off x="-1442675" y="108589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2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用户需求及系统目标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3B7B216-B6B5-86E2-65D4-16B7517F8691}"/>
              </a:ext>
            </a:extLst>
          </p:cNvPr>
          <p:cNvSpPr/>
          <p:nvPr/>
        </p:nvSpPr>
        <p:spPr>
          <a:xfrm>
            <a:off x="87360" y="1727664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 </a:t>
            </a:r>
            <a:r>
              <a:rPr lang="zh-CN" altLang="en-US" sz="32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软件工程方法在开发中的应用</a:t>
            </a:r>
            <a:endParaRPr lang="en-US" alt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32DD554D-B1C7-1EAF-ED88-157C05F9524D}"/>
              </a:ext>
            </a:extLst>
          </p:cNvPr>
          <p:cNvSpPr/>
          <p:nvPr/>
        </p:nvSpPr>
        <p:spPr>
          <a:xfrm>
            <a:off x="-1550109" y="2232141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4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面临的挑战和问题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8566463D-4004-D5B9-38AF-7D2F94456C4B}"/>
              </a:ext>
            </a:extLst>
          </p:cNvPr>
          <p:cNvSpPr/>
          <p:nvPr/>
        </p:nvSpPr>
        <p:spPr>
          <a:xfrm>
            <a:off x="-1314785" y="2786549"/>
            <a:ext cx="706374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altLang="zh-CN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5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系统满足用户需求的程度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04ECDC1-A625-6D88-3769-9A76E7A5BCCB}"/>
              </a:ext>
            </a:extLst>
          </p:cNvPr>
          <p:cNvSpPr/>
          <p:nvPr/>
        </p:nvSpPr>
        <p:spPr>
          <a:xfrm>
            <a:off x="-2074544" y="3258867"/>
            <a:ext cx="6800850" cy="485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6 </a:t>
            </a:r>
            <a:r>
              <a:rPr lang="zh-CN" altLang="en-US" sz="2000" b="1" dirty="0">
                <a:solidFill>
                  <a:srgbClr val="FFED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Inter" pitchFamily="34" charset="-120"/>
              </a:rPr>
              <a:t>开发总结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261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1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34.sv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7550" y="1924050"/>
            <a:ext cx="2628900" cy="2743200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35.sv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38850" y="1924050"/>
            <a:ext cx="2628900" cy="2743200"/>
          </a:xfrm>
          <a:prstGeom prst="rect">
            <a:avLst/>
          </a:prstGeom>
        </p:spPr>
      </p:pic>
      <p:pic>
        <p:nvPicPr>
          <p:cNvPr id="5" name="Image 3" descr="https://chandler-ppt.oss-us-west-1.aliyuncs.com/pixabay-images/3b978cb5-c68d-4dc8-b923-5677644bb3b6.jpg"/>
          <p:cNvPicPr>
            <a:picLocks noChangeAspect="1"/>
          </p:cNvPicPr>
          <p:nvPr/>
        </p:nvPicPr>
        <p:blipFill>
          <a:blip r:embed="rId6"/>
          <a:srcRect l="22963" r="22963"/>
          <a:stretch>
            <a:fillRect/>
          </a:stretch>
        </p:blipFill>
        <p:spPr>
          <a:xfrm>
            <a:off x="0" y="0"/>
            <a:ext cx="2781300" cy="5143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257550" y="476250"/>
            <a:ext cx="5410200" cy="1295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 err="1">
                <a:solidFill>
                  <a:srgbClr val="96094A"/>
                </a:solidFill>
                <a:latin typeface="+mn-ea"/>
                <a:cs typeface="Inter" pitchFamily="34" charset="-120"/>
              </a:rPr>
              <a:t>计划阶段</a:t>
            </a:r>
            <a:endParaRPr lang="en-US" sz="2700" dirty="0">
              <a:latin typeface="+mn-ea"/>
            </a:endParaRPr>
          </a:p>
        </p:txBody>
      </p:sp>
      <p:sp>
        <p:nvSpPr>
          <p:cNvPr id="7" name="Text 1"/>
          <p:cNvSpPr/>
          <p:nvPr/>
        </p:nvSpPr>
        <p:spPr>
          <a:xfrm>
            <a:off x="3486150" y="2152650"/>
            <a:ext cx="2171700" cy="5095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1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01</a:t>
            </a:r>
            <a:endParaRPr lang="en-US" sz="3300" dirty="0">
              <a:latin typeface="+mn-ea"/>
            </a:endParaRPr>
          </a:p>
        </p:txBody>
      </p:sp>
      <p:sp>
        <p:nvSpPr>
          <p:cNvPr id="8" name="Text 2"/>
          <p:cNvSpPr/>
          <p:nvPr/>
        </p:nvSpPr>
        <p:spPr>
          <a:xfrm>
            <a:off x="3486150" y="2738438"/>
            <a:ext cx="21717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需求分析联合工作小组</a:t>
            </a:r>
            <a:endParaRPr lang="en-US" sz="1600" dirty="0">
              <a:latin typeface="+mn-ea"/>
            </a:endParaRPr>
          </a:p>
        </p:txBody>
      </p:sp>
      <p:sp>
        <p:nvSpPr>
          <p:cNvPr id="9" name="Text 3"/>
          <p:cNvSpPr/>
          <p:nvPr/>
        </p:nvSpPr>
        <p:spPr>
          <a:xfrm>
            <a:off x="3486150" y="3371850"/>
            <a:ext cx="2171700" cy="1066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通过成立需求分析联合工作小组确定项目总体方向。包括产品经理、开发人员、测试人员和用户代表的多方合作。</a:t>
            </a:r>
            <a:endParaRPr lang="en-US" sz="1200" dirty="0">
              <a:latin typeface="+mn-ea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67450" y="2152650"/>
            <a:ext cx="2171700" cy="5095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1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02</a:t>
            </a:r>
            <a:endParaRPr lang="en-US" sz="3300" dirty="0">
              <a:latin typeface="+mn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267450" y="2738438"/>
            <a:ext cx="21717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sz="1600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甘特图和任务网络图</a:t>
            </a:r>
            <a:endParaRPr lang="en-US" sz="1600" dirty="0">
              <a:latin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67450" y="3371850"/>
            <a:ext cx="2171700" cy="1066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使用甘特图展示项目时间计划和任务进度，使用任务网络图展示任务依赖关系。工具帮助跟踪项目整体进度和优化时间安排。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chandler-ppt.oss-us-west-1.aliyuncs.com/chandler-ppt/theme%2Blayout/theme5_page2.png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6250" y="1495425"/>
            <a:ext cx="2628900" cy="3095625"/>
          </a:xfrm>
          <a:prstGeom prst="rect">
            <a:avLst/>
          </a:prstGeom>
        </p:spPr>
      </p:pic>
      <p:pic>
        <p:nvPicPr>
          <p:cNvPr id="4" name="Image 2" descr="https://chandler-ppt.oss-us-west-1.aliyuncs.com/chandler-ppt/theme%2Blayout/05_04.sv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57550" y="1495425"/>
            <a:ext cx="2628900" cy="3095625"/>
          </a:xfrm>
          <a:prstGeom prst="rect">
            <a:avLst/>
          </a:prstGeom>
        </p:spPr>
      </p:pic>
      <p:pic>
        <p:nvPicPr>
          <p:cNvPr id="5" name="Image 3" descr="https://chandler-ppt.oss-us-west-1.aliyuncs.com/chandler-ppt/theme%2Blayout/05_03.sv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38850" y="1495425"/>
            <a:ext cx="2628900" cy="309562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6250" y="476250"/>
            <a:ext cx="8191500" cy="723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65"/>
              </a:lnSpc>
              <a:buNone/>
            </a:pPr>
            <a:r>
              <a:rPr lang="en-US" sz="2700" b="1" kern="0" spc="-27" dirty="0" err="1">
                <a:solidFill>
                  <a:srgbClr val="96094A"/>
                </a:solidFill>
                <a:latin typeface="+mn-ea"/>
                <a:cs typeface="Inter" pitchFamily="34" charset="-120"/>
              </a:rPr>
              <a:t>分析阶段</a:t>
            </a:r>
            <a:endParaRPr lang="en-US" sz="2700" dirty="0">
              <a:latin typeface="+mn-ea"/>
            </a:endParaRPr>
          </a:p>
        </p:txBody>
      </p:sp>
      <p:sp>
        <p:nvSpPr>
          <p:cNvPr id="7" name="Text 1"/>
          <p:cNvSpPr/>
          <p:nvPr/>
        </p:nvSpPr>
        <p:spPr>
          <a:xfrm>
            <a:off x="6667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01</a:t>
            </a:r>
            <a:endParaRPr lang="en-US" sz="3300" dirty="0">
              <a:latin typeface="+mn-ea"/>
            </a:endParaRPr>
          </a:p>
        </p:txBody>
      </p:sp>
      <p:sp>
        <p:nvSpPr>
          <p:cNvPr id="8" name="Text 2"/>
          <p:cNvSpPr/>
          <p:nvPr/>
        </p:nvSpPr>
        <p:spPr>
          <a:xfrm>
            <a:off x="6667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用例图描述系统功能</a:t>
            </a:r>
            <a:endParaRPr lang="en-US" dirty="0">
              <a:latin typeface="+mn-ea"/>
            </a:endParaRPr>
          </a:p>
        </p:txBody>
      </p:sp>
      <p:sp>
        <p:nvSpPr>
          <p:cNvPr id="9" name="Text 3"/>
          <p:cNvSpPr/>
          <p:nvPr/>
        </p:nvSpPr>
        <p:spPr>
          <a:xfrm>
            <a:off x="666750" y="2905125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用例图用于描述系统的功能需求和用户交互。帮助明确用户的具体需求和系统应提供的功能。</a:t>
            </a:r>
            <a:endParaRPr lang="en-US" sz="1200" dirty="0">
              <a:latin typeface="+mn-ea"/>
            </a:endParaRPr>
          </a:p>
        </p:txBody>
      </p:sp>
      <p:sp>
        <p:nvSpPr>
          <p:cNvPr id="10" name="Text 4"/>
          <p:cNvSpPr/>
          <p:nvPr/>
        </p:nvSpPr>
        <p:spPr>
          <a:xfrm>
            <a:off x="34480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02</a:t>
            </a:r>
            <a:endParaRPr lang="en-US" sz="3300" dirty="0">
              <a:latin typeface="+mn-ea"/>
            </a:endParaRPr>
          </a:p>
        </p:txBody>
      </p:sp>
      <p:sp>
        <p:nvSpPr>
          <p:cNvPr id="11" name="Text 5"/>
          <p:cNvSpPr/>
          <p:nvPr/>
        </p:nvSpPr>
        <p:spPr>
          <a:xfrm>
            <a:off x="34480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ER图和数据流图</a:t>
            </a:r>
            <a:endParaRPr lang="en-US" dirty="0">
              <a:latin typeface="+mn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3448050" y="2905125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ER图定义系统中的主要实体及其关系，数据流图描述系统中数据的流动和处理过程。确保数据库设计的合理性和数据处理逻辑。</a:t>
            </a:r>
            <a:endParaRPr lang="en-US" sz="1200" dirty="0">
              <a:latin typeface="+mn-ea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229350" y="1685925"/>
            <a:ext cx="2247900" cy="5095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975"/>
              </a:lnSpc>
              <a:buNone/>
            </a:pPr>
            <a:r>
              <a:rPr lang="en-US" sz="3300" b="1" kern="0" spc="-33" dirty="0">
                <a:solidFill>
                  <a:srgbClr val="FFED8C"/>
                </a:solidFill>
                <a:latin typeface="+mn-ea"/>
                <a:cs typeface="Inter" pitchFamily="34" charset="-120"/>
              </a:rPr>
              <a:t>03</a:t>
            </a:r>
            <a:endParaRPr lang="en-US" sz="3300" dirty="0">
              <a:latin typeface="+mn-ea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229350" y="2271713"/>
            <a:ext cx="2247900" cy="5572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65"/>
              </a:lnSpc>
              <a:buNone/>
            </a:pPr>
            <a:r>
              <a:rPr lang="en-US" b="1" kern="0" spc="-12" dirty="0">
                <a:solidFill>
                  <a:srgbClr val="FFED8C"/>
                </a:solidFill>
                <a:latin typeface="+mn-ea"/>
                <a:cs typeface="Inter" pitchFamily="34" charset="-120"/>
              </a:rPr>
              <a:t>状态转化图</a:t>
            </a:r>
            <a:endParaRPr lang="en-US" dirty="0">
              <a:latin typeface="+mn-ea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229350" y="2905125"/>
            <a:ext cx="2247900" cy="1495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00" kern="0" spc="-9" dirty="0">
                <a:solidFill>
                  <a:srgbClr val="FFFFFF"/>
                </a:solidFill>
                <a:latin typeface="+mn-ea"/>
                <a:cs typeface="Inter" pitchFamily="34" charset="-120"/>
              </a:rPr>
              <a:t>     状态转化图描述系统中各个对象在不同状态下的行为和状态转移。帮助理解系统的动态行为和状态管理。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36f345e-de14-4cdd-9a60-71fceed96543"/>
  <p:tag name="COMMONDATA" val="eyJoZGlkIjoiNTdlMDE1OTczYzNiMjk4ZTNlMzk5MzI0M2E2ZTZlMW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809</Words>
  <Application>Microsoft Office PowerPoint</Application>
  <PresentationFormat>全屏显示(16:9)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Inter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kk vgg</cp:lastModifiedBy>
  <cp:revision>51</cp:revision>
  <dcterms:created xsi:type="dcterms:W3CDTF">2024-06-10T06:20:00Z</dcterms:created>
  <dcterms:modified xsi:type="dcterms:W3CDTF">2024-06-10T15:34:39Z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BB0644B085A94552AF74826AAA75C897</vt:lpwstr>
  </property>
  <property fmtid="{D5CDD505-2E9C-101B-9397-08002B2CF9AE}" pid="3" name="KSOProductBuildVer">
    <vt:lpwstr>2052-11.1.0.12165</vt:lpwstr>
  </property>
</Properties>
</file>